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9" r:id="rId4"/>
    <p:sldId id="278" r:id="rId5"/>
    <p:sldId id="268" r:id="rId6"/>
    <p:sldId id="274" r:id="rId7"/>
    <p:sldId id="261" r:id="rId8"/>
    <p:sldId id="260" r:id="rId9"/>
    <p:sldId id="287" r:id="rId10"/>
    <p:sldId id="286" r:id="rId11"/>
    <p:sldId id="285" r:id="rId12"/>
    <p:sldId id="283" r:id="rId13"/>
    <p:sldId id="292" r:id="rId14"/>
    <p:sldId id="293" r:id="rId15"/>
    <p:sldId id="284" r:id="rId16"/>
    <p:sldId id="290" r:id="rId17"/>
    <p:sldId id="294" r:id="rId18"/>
    <p:sldId id="291" r:id="rId19"/>
    <p:sldId id="295" r:id="rId20"/>
    <p:sldId id="275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ona Skořepová" initials="IS" lastIdx="3" clrIdx="0">
    <p:extLst>
      <p:ext uri="{19B8F6BF-5375-455C-9EA6-DF929625EA0E}">
        <p15:presenceInfo xmlns:p15="http://schemas.microsoft.com/office/powerpoint/2012/main" userId="S-1-5-21-3720202971-1319239701-1979050263-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796044-960D-4D23-BA1D-7F2429B86BD7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59F869-CC0C-44B1-9841-71B2D302CE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c/ca/Argiope_bruennichi_08Oct1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3/36/Katnik_domowy_Tegenaria_domestica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OPd8MekL22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OPd8MekL22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1/Argyroneta_aquatica_Paar.jpg" TargetMode="External"/><Relationship Id="rId2" Type="http://schemas.openxmlformats.org/officeDocument/2006/relationships/hyperlink" Target="https://www.youtube.com/watch?v=OPd8MekL22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//upload.wikimedia.org/wikipedia/commons/7/72/Argyroneta_Aquatica_Weibchen2.jpg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2/25/Lycoside_248-0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//upload.wikimedia.org/wikipedia/commons/4/46/Wolfspinne_mit_jungtieren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jno0YQZh_w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7/72/Argyroneta_Aquatica_Weibchen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6/66/Araneus_diadematus_(Gartenkreuzspinne_mit_Wespe)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7/7d/Kreuzspinne_Paarung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b/b4/Spider_internal_anatomy-cs.sv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6/66/Araneus_diadematus_(Gartenkreuzspinne_mit_Wespe)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0/08/Araneus_diadematus_web_1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5/Araneus_diadematus_-_baby_spiders_2_(aka)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916833"/>
            <a:ext cx="8458200" cy="4158954"/>
          </a:xfrm>
        </p:spPr>
        <p:txBody>
          <a:bodyPr>
            <a:normAutofit/>
          </a:bodyPr>
          <a:lstStyle/>
          <a:p>
            <a:r>
              <a:rPr lang="cs-CZ" sz="8000" dirty="0"/>
              <a:t>Pavouci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Křižák pruhovaný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pochází ze Středozemí, </a:t>
            </a:r>
          </a:p>
          <a:p>
            <a:pPr>
              <a:buNone/>
            </a:pPr>
            <a:r>
              <a:rPr lang="cs-CZ" dirty="0"/>
              <a:t>   vlivem globálního </a:t>
            </a:r>
            <a:br>
              <a:rPr lang="cs-CZ" dirty="0"/>
            </a:br>
            <a:r>
              <a:rPr lang="cs-CZ" dirty="0"/>
              <a:t>oteplování zdomácněl</a:t>
            </a:r>
            <a:br>
              <a:rPr lang="cs-CZ" dirty="0"/>
            </a:br>
            <a:r>
              <a:rPr lang="cs-CZ" dirty="0"/>
              <a:t>i u nás</a:t>
            </a:r>
          </a:p>
          <a:p>
            <a:r>
              <a:rPr lang="cs-CZ" dirty="0"/>
              <a:t>samice měří 15 mm</a:t>
            </a:r>
          </a:p>
          <a:p>
            <a:r>
              <a:rPr lang="cs-CZ" dirty="0"/>
              <a:t>samec měří  4 – 6 mm</a:t>
            </a:r>
          </a:p>
        </p:txBody>
      </p:sp>
      <p:pic>
        <p:nvPicPr>
          <p:cNvPr id="4" name="Picture 2" descr="File:Argiope bruennichi 08Oct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312368" cy="503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Pokoutník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rozích místností vytváří husté vodorovné pavučiny</a:t>
            </a:r>
          </a:p>
          <a:p>
            <a:r>
              <a:rPr lang="cs-CZ" dirty="0"/>
              <a:t>Objevuje se po celý rok</a:t>
            </a:r>
          </a:p>
          <a:p>
            <a:endParaRPr lang="cs-CZ" dirty="0"/>
          </a:p>
        </p:txBody>
      </p:sp>
      <p:pic>
        <p:nvPicPr>
          <p:cNvPr id="4" name="Picture 2" descr="File:Katnik domowy Tegenaria domestic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918" y="2268151"/>
            <a:ext cx="3819682" cy="4525963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3EEA09-48C4-47FF-B8B8-1C9401972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186" y="4365104"/>
            <a:ext cx="3463721" cy="22986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77F12D-4677-4136-A06E-BF4CF4CB4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0" y="3514440"/>
            <a:ext cx="2381250" cy="1905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966EAA7-D4BE-4E69-A5C8-4F04D460E0C0}"/>
              </a:ext>
            </a:extLst>
          </p:cNvPr>
          <p:cNvSpPr/>
          <p:nvPr/>
        </p:nvSpPr>
        <p:spPr>
          <a:xfrm>
            <a:off x="539552" y="5085184"/>
            <a:ext cx="1080120" cy="33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tmavý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Běžník kopretinový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r>
              <a:rPr lang="cs-CZ" dirty="0"/>
              <a:t>běžník kopretinový číhá na svou kořist většinou na květech rostlin  </a:t>
            </a:r>
          </a:p>
          <a:p>
            <a:r>
              <a:rPr lang="cs-CZ" dirty="0"/>
              <a:t>své zbarvení přizpůsobuje barvě podkladu, této barevné proměny je schopna jen samice </a:t>
            </a:r>
            <a:br>
              <a:rPr lang="cs-CZ" dirty="0"/>
            </a:br>
            <a:r>
              <a:rPr lang="cs-CZ" dirty="0"/>
              <a:t>  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2970"/>
            <a:ext cx="2952328" cy="307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46826"/>
            <a:ext cx="2448272" cy="305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Zápřednice</a:t>
            </a:r>
            <a:r>
              <a:rPr lang="cs-CZ" dirty="0"/>
              <a:t> jedovatá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55" y="1340768"/>
            <a:ext cx="5533206" cy="41499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071" y="3449504"/>
            <a:ext cx="4994809" cy="324036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FA4C4DE-AFDA-426D-8F4F-BB0E28A742D6}"/>
              </a:ext>
            </a:extLst>
          </p:cNvPr>
          <p:cNvSpPr/>
          <p:nvPr/>
        </p:nvSpPr>
        <p:spPr>
          <a:xfrm>
            <a:off x="6010488" y="1798276"/>
            <a:ext cx="2976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https://www.youtube.com/watch?v=OPd8MekL22I</a:t>
            </a:r>
            <a:r>
              <a:rPr lang="cs-CZ" dirty="0"/>
              <a:t> (9.05)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3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59803-BBD2-4A39-B00B-CC39430B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Stepník</a:t>
            </a:r>
            <a:r>
              <a:rPr lang="cs-CZ" dirty="0"/>
              <a:t> moravský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F96A22-2D3D-4540-B01A-32B32B8E9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https://www.youtube.com/watch?v=OPd8MekL22I</a:t>
            </a:r>
            <a:r>
              <a:rPr lang="cs-CZ" dirty="0"/>
              <a:t> (10.00)</a:t>
            </a:r>
          </a:p>
          <a:p>
            <a:r>
              <a:rPr lang="cs-CZ" dirty="0"/>
              <a:t>největší, jedovatý ve </a:t>
            </a:r>
            <a:r>
              <a:rPr lang="cs-CZ" dirty="0" err="1"/>
              <a:t>stř</a:t>
            </a:r>
            <a:r>
              <a:rPr lang="cs-CZ" dirty="0"/>
              <a:t>. Evropě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2DA625-4568-48F0-B365-ACD7A43B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40" y="3284984"/>
            <a:ext cx="4624908" cy="33530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3B6C8C-3954-47CC-B3C9-BE95F2392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05" y="3401953"/>
            <a:ext cx="37898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Vodouch</a:t>
            </a:r>
            <a:r>
              <a:rPr lang="cs-CZ" dirty="0"/>
              <a:t> stříbřitý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vodními rostlinami si spřádá pavučinu,   do které si nosí zásobu vzduchu </a:t>
            </a:r>
            <a:br>
              <a:rPr lang="cs-CZ" dirty="0"/>
            </a:br>
            <a:r>
              <a:rPr lang="cs-CZ" sz="1800" dirty="0">
                <a:hlinkClick r:id="rId2"/>
              </a:rPr>
              <a:t>https://www.youtube.com/watch?v=OPd8MekL22I</a:t>
            </a:r>
            <a:r>
              <a:rPr lang="cs-CZ" sz="1800" dirty="0"/>
              <a:t>  - 8:24</a:t>
            </a:r>
          </a:p>
          <a:p>
            <a:endParaRPr lang="cs-CZ" dirty="0"/>
          </a:p>
        </p:txBody>
      </p:sp>
      <p:pic>
        <p:nvPicPr>
          <p:cNvPr id="4" name="Picture 2" descr="File:Argyroneta aquatica Pa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52" y="2924944"/>
            <a:ext cx="4032448" cy="3024336"/>
          </a:xfrm>
          <a:prstGeom prst="rect">
            <a:avLst/>
          </a:prstGeom>
          <a:noFill/>
        </p:spPr>
      </p:pic>
      <p:pic>
        <p:nvPicPr>
          <p:cNvPr id="5" name="Picture 2" descr="File:Argyroneta Aquatica Weibchen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3817" y="292250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Slíďák tatarský, MOKŘADNÍ (V </a:t>
            </a:r>
            <a:r>
              <a:rPr lang="cs-CZ" dirty="0" err="1"/>
              <a:t>čr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r>
              <a:rPr lang="cs-CZ" dirty="0"/>
              <a:t>samice </a:t>
            </a:r>
            <a:r>
              <a:rPr lang="cs-CZ" b="1" u="sng" dirty="0"/>
              <a:t>slíďáků</a:t>
            </a:r>
            <a:r>
              <a:rPr lang="cs-CZ" dirty="0"/>
              <a:t> nosí kokon s vajíčky na zadečku</a:t>
            </a:r>
          </a:p>
          <a:p>
            <a:r>
              <a:rPr lang="cs-CZ" dirty="0"/>
              <a:t>po vylíhnutí mláďat matka klepítky kokon   roztrhne a mláďata se shromáždí na jejím hřbetě</a:t>
            </a:r>
          </a:p>
          <a:p>
            <a:r>
              <a:rPr lang="cs-CZ" sz="2400" dirty="0"/>
              <a:t>ASIE, AFRIKY,VÝCHODNÍ EVROPA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File:Lycoside 248-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29" y="4084528"/>
            <a:ext cx="3619388" cy="2230447"/>
          </a:xfrm>
          <a:prstGeom prst="rect">
            <a:avLst/>
          </a:prstGeom>
          <a:noFill/>
        </p:spPr>
      </p:pic>
      <p:pic>
        <p:nvPicPr>
          <p:cNvPr id="5" name="Picture 4" descr="File:Wolfspinne mit jungtier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05064"/>
            <a:ext cx="3528392" cy="2646294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A36AF9-2165-4669-896A-DA311CB1C8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00" t="30965" r="28856" b="18519"/>
          <a:stretch/>
        </p:blipFill>
        <p:spPr>
          <a:xfrm>
            <a:off x="5925012" y="3020071"/>
            <a:ext cx="3206265" cy="22304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8B765-81BB-49D2-9941-F54C5681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Pavouci u NÁS - zápis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451E83-5E34-4A9D-8DCC-45FFB50E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Na loukách, polích, ve vodě i v domácnosti</a:t>
            </a:r>
          </a:p>
          <a:p>
            <a:r>
              <a:rPr lang="cs-CZ" sz="1800" dirty="0"/>
              <a:t>Potrava: hmyz</a:t>
            </a:r>
          </a:p>
          <a:p>
            <a:r>
              <a:rPr lang="cs-CZ" sz="1800" dirty="0"/>
              <a:t>Křižáci – svislé pavučiny</a:t>
            </a:r>
          </a:p>
          <a:p>
            <a:r>
              <a:rPr lang="cs-CZ" sz="1800" dirty="0"/>
              <a:t>Běžníci – slabé pavučiny  (babí léto), dlouhé končetiny</a:t>
            </a:r>
          </a:p>
          <a:p>
            <a:r>
              <a:rPr lang="cs-CZ" sz="1800" dirty="0" err="1"/>
              <a:t>Zápřednice</a:t>
            </a:r>
            <a:r>
              <a:rPr lang="cs-CZ" sz="1800" dirty="0"/>
              <a:t> – vrcholky trav, jedovatá</a:t>
            </a:r>
          </a:p>
          <a:p>
            <a:r>
              <a:rPr lang="cs-CZ" sz="1800" dirty="0" err="1"/>
              <a:t>Stepník</a:t>
            </a:r>
            <a:r>
              <a:rPr lang="cs-CZ" sz="1800" dirty="0"/>
              <a:t> moravský – největší, jedovatý ve </a:t>
            </a:r>
            <a:r>
              <a:rPr lang="cs-CZ" sz="1800" dirty="0" err="1"/>
              <a:t>stř</a:t>
            </a:r>
            <a:r>
              <a:rPr lang="cs-CZ" sz="1800" dirty="0"/>
              <a:t>. Evropě</a:t>
            </a:r>
          </a:p>
          <a:p>
            <a:r>
              <a:rPr lang="cs-CZ" sz="1800" dirty="0" err="1"/>
              <a:t>Vodouch</a:t>
            </a:r>
            <a:r>
              <a:rPr lang="cs-CZ" sz="1800" dirty="0"/>
              <a:t> stříbřitý- pod vodou vzduchovou pavučinu</a:t>
            </a:r>
          </a:p>
          <a:p>
            <a:r>
              <a:rPr lang="cs-CZ" sz="1800" dirty="0"/>
              <a:t>Slíďák mokřadní- mláďata na zadečku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0317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Palovčík</a:t>
            </a:r>
            <a:r>
              <a:rPr lang="cs-CZ" dirty="0"/>
              <a:t> brazilský -  DÚ- videoukázka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843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https://www.youtube.com/watch?v=vjno0YQZh_w</a:t>
            </a:r>
            <a:endParaRPr lang="cs-CZ" dirty="0"/>
          </a:p>
          <a:p>
            <a:r>
              <a:rPr lang="cs-CZ" dirty="0"/>
              <a:t>16:20 min</a:t>
            </a:r>
          </a:p>
          <a:p>
            <a:endParaRPr lang="cs-CZ" dirty="0"/>
          </a:p>
          <a:p>
            <a:r>
              <a:rPr lang="cs-CZ" dirty="0"/>
              <a:t>Kde žije ? Jaký má jiný název?</a:t>
            </a:r>
          </a:p>
        </p:txBody>
      </p:sp>
    </p:spTree>
    <p:extLst>
      <p:ext uri="{BB962C8B-B14F-4D97-AF65-F5344CB8AC3E}">
        <p14:creationId xmlns:p14="http://schemas.microsoft.com/office/powerpoint/2010/main" val="269145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FEA2D-E036-490B-A29D-7832CAA2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SKLÍPKÁNEK – TŘI DRUHY V ČR, 2 CM, V NOŘE  			CELÝ ŽIVOT, KOŘIST NA OKRAJI   			NORY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A53A125-8A4C-42B6-9F46-FE990206A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772816"/>
            <a:ext cx="4470797" cy="42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těla pavouka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95946"/>
            <a:ext cx="5606544" cy="53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F875F5D-E82F-425F-B60F-F3854EAB4C1D}"/>
              </a:ext>
            </a:extLst>
          </p:cNvPr>
          <p:cNvSpPr/>
          <p:nvPr/>
        </p:nvSpPr>
        <p:spPr>
          <a:xfrm>
            <a:off x="6012160" y="3573016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Hlavohruď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9F2DE8-9509-4C32-BF6D-66F388AEDDC3}"/>
              </a:ext>
            </a:extLst>
          </p:cNvPr>
          <p:cNvSpPr/>
          <p:nvPr/>
        </p:nvSpPr>
        <p:spPr>
          <a:xfrm>
            <a:off x="-363052" y="3700381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 páry kráčivých nohou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C38A43-B83D-4A56-B5B0-E891FFE007E1}"/>
              </a:ext>
            </a:extLst>
          </p:cNvPr>
          <p:cNvSpPr/>
          <p:nvPr/>
        </p:nvSpPr>
        <p:spPr>
          <a:xfrm>
            <a:off x="6052356" y="4665431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zadeček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B119054-D1A5-4D56-8687-5E7874F7B3E4}"/>
              </a:ext>
            </a:extLst>
          </p:cNvPr>
          <p:cNvSpPr/>
          <p:nvPr/>
        </p:nvSpPr>
        <p:spPr>
          <a:xfrm>
            <a:off x="6519560" y="2581313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klepítka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E7B083A-D88B-4CF1-92EA-00A025E06955}"/>
              </a:ext>
            </a:extLst>
          </p:cNvPr>
          <p:cNvSpPr/>
          <p:nvPr/>
        </p:nvSpPr>
        <p:spPr>
          <a:xfrm>
            <a:off x="6443360" y="1753222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makadla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8D53E4F-E737-4B4E-BAE6-83485E96D27F}"/>
              </a:ext>
            </a:extLst>
          </p:cNvPr>
          <p:cNvSpPr/>
          <p:nvPr/>
        </p:nvSpPr>
        <p:spPr>
          <a:xfrm>
            <a:off x="6045904" y="4080656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STOPKA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D8B0594-3CFF-46A1-8F63-8FAC0FDE8F35}"/>
              </a:ext>
            </a:extLst>
          </p:cNvPr>
          <p:cNvSpPr/>
          <p:nvPr/>
        </p:nvSpPr>
        <p:spPr>
          <a:xfrm>
            <a:off x="6020700" y="5819264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BRVY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97D7B8D-58B8-4389-998E-AA50864DC1B9}"/>
              </a:ext>
            </a:extLst>
          </p:cNvPr>
          <p:cNvSpPr/>
          <p:nvPr/>
        </p:nvSpPr>
        <p:spPr>
          <a:xfrm>
            <a:off x="285080" y="5877272"/>
            <a:ext cx="208823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SNOVACÍ BRADAVKY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/>
              <a:t>Zopakuj si: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 jakých částí se skládá tělo pavouků?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Kolik párů končetin mají pavouci?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 čemu slouží snovací bradavky?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je kokon?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Který pavouk je na obrázku?</a:t>
            </a:r>
          </a:p>
        </p:txBody>
      </p:sp>
      <p:pic>
        <p:nvPicPr>
          <p:cNvPr id="4" name="Picture 2" descr="File:Argyroneta Aquatica Weibche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592288" cy="1944216"/>
          </a:xfrm>
          <a:prstGeom prst="rect">
            <a:avLst/>
          </a:prstGeom>
          <a:noFill/>
        </p:spPr>
      </p:pic>
      <p:pic>
        <p:nvPicPr>
          <p:cNvPr id="5" name="Picture 2" descr="File:Araneus diadematus (Gartenkreuzspinne mit Wespe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77072"/>
            <a:ext cx="2088232" cy="2088232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645024"/>
            <a:ext cx="2028257" cy="25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691680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2000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08304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Z hlavohrudi a zadečku.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4 páry končetin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V nich se tvoří tekutina, která na vzduchu tuhne a tvoří pavučinové vlákno.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Zámotek z pavučiny, který chrání oplozená vajíčka.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a) </a:t>
            </a:r>
            <a:r>
              <a:rPr lang="cs-CZ" dirty="0" err="1">
                <a:solidFill>
                  <a:srgbClr val="FF0000"/>
                </a:solidFill>
              </a:rPr>
              <a:t>vodouch</a:t>
            </a:r>
            <a:r>
              <a:rPr lang="cs-CZ" dirty="0">
                <a:solidFill>
                  <a:srgbClr val="FF0000"/>
                </a:solidFill>
              </a:rPr>
              <a:t> stříbřitý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b) křižák obecný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c) běžník kopretinový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r>
              <a:rPr lang="cs-CZ" u="sng" dirty="0"/>
              <a:t>oddělené pohlaví</a:t>
            </a:r>
            <a:r>
              <a:rPr lang="cs-CZ" dirty="0"/>
              <a:t>, pohlavní dvoutvárnost</a:t>
            </a:r>
            <a:br>
              <a:rPr lang="cs-CZ" dirty="0"/>
            </a:br>
            <a:r>
              <a:rPr lang="cs-CZ" dirty="0"/>
              <a:t>(sameček menší)</a:t>
            </a:r>
          </a:p>
          <a:p>
            <a:r>
              <a:rPr lang="cs-CZ" dirty="0"/>
              <a:t>samička klade oplozená vajíčka, okolo nich  upřede z pavučiny zámotek - </a:t>
            </a:r>
            <a:r>
              <a:rPr lang="cs-CZ" u="sng" dirty="0"/>
              <a:t>kokon</a:t>
            </a:r>
            <a:endParaRPr lang="cs-CZ" dirty="0"/>
          </a:p>
        </p:txBody>
      </p:sp>
      <p:pic>
        <p:nvPicPr>
          <p:cNvPr id="4" name="Picture 2" descr="File:Kreuzspinne Paaru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550474" cy="329765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7984" y="4149080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samec křižáka 5 – 10 mm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samice křižáka 12 – 17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mimotělní trávení</a:t>
            </a:r>
            <a:r>
              <a:rPr lang="cs-CZ" dirty="0"/>
              <a:t> – do těla hmyzu vypustí trávicí šťávy, tekutou potravu poté nasává</a:t>
            </a:r>
            <a:br>
              <a:rPr lang="cs-CZ" dirty="0"/>
            </a:br>
            <a:endParaRPr lang="cs-CZ" dirty="0"/>
          </a:p>
          <a:p>
            <a:r>
              <a:rPr lang="cs-CZ" dirty="0"/>
              <a:t>nervová soustava </a:t>
            </a:r>
            <a:r>
              <a:rPr lang="cs-CZ" u="sng" dirty="0"/>
              <a:t>žebříčkovitá</a:t>
            </a:r>
            <a:br>
              <a:rPr lang="cs-CZ" u="sng" dirty="0"/>
            </a:br>
            <a:endParaRPr lang="cs-CZ" u="sng" dirty="0"/>
          </a:p>
          <a:p>
            <a:r>
              <a:rPr lang="cs-CZ" dirty="0"/>
              <a:t>cévní soustava otevřená, </a:t>
            </a:r>
            <a:r>
              <a:rPr lang="cs-CZ" u="sng" dirty="0"/>
              <a:t>trubicovité srdce</a:t>
            </a:r>
            <a:br>
              <a:rPr lang="cs-CZ" u="sng" dirty="0"/>
            </a:br>
            <a:endParaRPr lang="cs-CZ" u="sng" dirty="0"/>
          </a:p>
          <a:p>
            <a:r>
              <a:rPr lang="cs-CZ" dirty="0"/>
              <a:t>nohy zakončeny </a:t>
            </a:r>
            <a:r>
              <a:rPr lang="cs-CZ" u="sng" dirty="0"/>
              <a:t>hřebínky</a:t>
            </a:r>
            <a:br>
              <a:rPr lang="cs-CZ" u="sng" dirty="0"/>
            </a:br>
            <a:endParaRPr lang="cs-CZ" u="sng" dirty="0"/>
          </a:p>
          <a:p>
            <a:r>
              <a:rPr lang="cs-CZ" dirty="0"/>
              <a:t>dýchá </a:t>
            </a:r>
            <a:r>
              <a:rPr lang="cs-CZ" u="sng" dirty="0"/>
              <a:t>plicními vaky</a:t>
            </a:r>
          </a:p>
          <a:p>
            <a:endParaRPr lang="cs-CZ" u="sng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E81920C-933A-426A-AD00-32BEE0D2CD55}"/>
              </a:ext>
            </a:extLst>
          </p:cNvPr>
          <p:cNvSpPr/>
          <p:nvPr/>
        </p:nvSpPr>
        <p:spPr>
          <a:xfrm>
            <a:off x="3875976" y="2348880"/>
            <a:ext cx="2448272" cy="62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D822D58-E127-4078-92BB-DB172996E6F1}"/>
              </a:ext>
            </a:extLst>
          </p:cNvPr>
          <p:cNvSpPr/>
          <p:nvPr/>
        </p:nvSpPr>
        <p:spPr>
          <a:xfrm>
            <a:off x="3563888" y="4293218"/>
            <a:ext cx="2448272" cy="62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AE9F9FE-3EDD-449E-A0EE-E1B7F5425871}"/>
              </a:ext>
            </a:extLst>
          </p:cNvPr>
          <p:cNvSpPr/>
          <p:nvPr/>
        </p:nvSpPr>
        <p:spPr>
          <a:xfrm>
            <a:off x="1883049" y="5255489"/>
            <a:ext cx="2448272" cy="62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B7603D7-4CD3-490D-836F-C613957B5130}"/>
              </a:ext>
            </a:extLst>
          </p:cNvPr>
          <p:cNvSpPr/>
          <p:nvPr/>
        </p:nvSpPr>
        <p:spPr>
          <a:xfrm>
            <a:off x="4988560" y="3333697"/>
            <a:ext cx="3111832" cy="62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429DE0E-8A93-49F5-A002-12FEF48AC13D}"/>
              </a:ext>
            </a:extLst>
          </p:cNvPr>
          <p:cNvSpPr/>
          <p:nvPr/>
        </p:nvSpPr>
        <p:spPr>
          <a:xfrm>
            <a:off x="4096204" y="980728"/>
            <a:ext cx="4292220" cy="89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Vnitřní stavba samičky pavouka</a:t>
            </a:r>
          </a:p>
        </p:txBody>
      </p:sp>
      <p:pic>
        <p:nvPicPr>
          <p:cNvPr id="1026" name="Picture 2" descr="File:Spider internal anatomy-c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762000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556BA-1224-40D5-B4E9-E28852E9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UČEBNICE STR. 67</a:t>
            </a:r>
          </a:p>
          <a:p>
            <a:endParaRPr lang="cs-CZ" dirty="0"/>
          </a:p>
          <a:p>
            <a:r>
              <a:rPr lang="cs-CZ" dirty="0"/>
              <a:t>1. VYSVĚTLI MIMOTĚLNÍ TRÁVENÍ PAVOUKŮ</a:t>
            </a:r>
          </a:p>
          <a:p>
            <a:r>
              <a:rPr lang="cs-CZ" dirty="0"/>
              <a:t>Pavouk kořist ochromí jedem, potom vstříkne trávicí šťávy a vysaje kořist.</a:t>
            </a:r>
          </a:p>
          <a:p>
            <a:r>
              <a:rPr lang="cs-CZ" dirty="0"/>
              <a:t>2. CO JE NA OBRÁZKU?</a:t>
            </a:r>
          </a:p>
          <a:p>
            <a:r>
              <a:rPr lang="cs-CZ" dirty="0"/>
              <a:t>Končetina pavouka - hřebínky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04C096-733D-4F32-BE26-DB493C946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348569"/>
            <a:ext cx="3417974" cy="2282808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1B6CF7CE-E823-4518-A397-7C787B90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- kontrola</a:t>
            </a:r>
          </a:p>
        </p:txBody>
      </p:sp>
    </p:spTree>
    <p:extLst>
      <p:ext uri="{BB962C8B-B14F-4D97-AF65-F5344CB8AC3E}">
        <p14:creationId xmlns:p14="http://schemas.microsoft.com/office/powerpoint/2010/main" val="344381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Křižák obecný (s vosou útočnou)</a:t>
            </a:r>
          </a:p>
        </p:txBody>
      </p:sp>
      <p:pic>
        <p:nvPicPr>
          <p:cNvPr id="18434" name="Picture 2" descr="File:Araneus diadematus (Gartenkreuzspinne mit Wespe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Kruhová pavučina křižáka obecného</a:t>
            </a:r>
          </a:p>
        </p:txBody>
      </p:sp>
      <p:pic>
        <p:nvPicPr>
          <p:cNvPr id="1026" name="Picture 2" descr="File:Araneus diadematus web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056784" cy="470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Mladí křižáci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má velikost asi 1 mm</a:t>
            </a:r>
          </a:p>
        </p:txBody>
      </p:sp>
      <p:pic>
        <p:nvPicPr>
          <p:cNvPr id="4" name="Picture 2" descr="File:Araneus diadematus - baby spiders 2 (aka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5312724" cy="403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713</TotalTime>
  <Words>524</Words>
  <Application>Microsoft Office PowerPoint</Application>
  <PresentationFormat>Předvádění na obrazovce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Franklin Gothic Book</vt:lpstr>
      <vt:lpstr>Franklin Gothic Medium</vt:lpstr>
      <vt:lpstr>Wingdings 2</vt:lpstr>
      <vt:lpstr>Cesta</vt:lpstr>
      <vt:lpstr>Pavouci</vt:lpstr>
      <vt:lpstr>Stavba těla pavouka</vt:lpstr>
      <vt:lpstr>Prezentace aplikace PowerPoint</vt:lpstr>
      <vt:lpstr>Prezentace aplikace PowerPoint</vt:lpstr>
      <vt:lpstr>Vnitřní stavba samičky pavouka</vt:lpstr>
      <vt:lpstr>DÚ - kontrola</vt:lpstr>
      <vt:lpstr>Křižák obecný (s vosou útočnou)</vt:lpstr>
      <vt:lpstr>Kruhová pavučina křižáka obecného</vt:lpstr>
      <vt:lpstr>Mladí křižáci </vt:lpstr>
      <vt:lpstr>Křižák pruhovaný</vt:lpstr>
      <vt:lpstr>Pokoutník domácí</vt:lpstr>
      <vt:lpstr>Běžník kopretinový</vt:lpstr>
      <vt:lpstr>Zápřednice jedovatá</vt:lpstr>
      <vt:lpstr>Stepník moravský</vt:lpstr>
      <vt:lpstr>Vodouch stříbřitý</vt:lpstr>
      <vt:lpstr>Slíďák tatarský, MOKŘADNÍ (V čr)</vt:lpstr>
      <vt:lpstr>Pavouci u NÁS - zápis</vt:lpstr>
      <vt:lpstr>Palovčík brazilský -  DÚ- videoukázka</vt:lpstr>
      <vt:lpstr>SKLÍPKÁNEK – TŘI DRUHY V ČR, 2 CM, V NOŘE     CELÝ ŽIVOT, KOŘIST NA OKRAJI      NORY</vt:lpstr>
      <vt:lpstr>Zopakuj si:</vt:lpstr>
      <vt:lpstr>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Pavouci</dc:title>
  <dc:creator>user</dc:creator>
  <cp:lastModifiedBy>Dagmar Hegrová</cp:lastModifiedBy>
  <cp:revision>76</cp:revision>
  <dcterms:created xsi:type="dcterms:W3CDTF">2014-02-16T19:56:31Z</dcterms:created>
  <dcterms:modified xsi:type="dcterms:W3CDTF">2021-03-22T10:03:54Z</dcterms:modified>
</cp:coreProperties>
</file>